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3"/>
  </p:sldMasterIdLst>
  <p:notesMasterIdLst>
    <p:notesMasterId r:id="rId5"/>
  </p:notesMasterIdLst>
  <p:sldIdLst>
    <p:sldId id="258" r:id="rId4"/>
  </p:sldIdLst>
  <p:sldSz cx="28440063" cy="42803763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89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ACBB00"/>
    <a:srgbClr val="B9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21" d="100"/>
          <a:sy n="21" d="100"/>
        </p:scale>
        <p:origin x="2712" y="54"/>
      </p:cViewPr>
      <p:guideLst>
        <p:guide orient="horz" pos="13481"/>
        <p:guide pos="89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588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419375-9FDD-478A-A159-B5DA87FEB26E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744538"/>
            <a:ext cx="247808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7" tIns="45775" rIns="91547" bIns="457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53" y="4722870"/>
            <a:ext cx="5445707" cy="4476001"/>
          </a:xfrm>
          <a:prstGeom prst="rect">
            <a:avLst/>
          </a:prstGeom>
        </p:spPr>
        <p:txBody>
          <a:bodyPr vert="horz" lIns="91547" tIns="45775" rIns="91547" bIns="45775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588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0AE9BB-6951-4C8A-88EC-62B640E212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5975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3538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1100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48663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36284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6pPr>
    <a:lvl7pPr marL="12523545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7pPr>
    <a:lvl8pPr marL="14610801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8pPr>
    <a:lvl9pPr marL="16698057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63763" y="744538"/>
            <a:ext cx="2478087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033417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5300" dirty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838" indent="-2760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367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6113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7860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9607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71353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3100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4846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532746-69DB-447D-8B0A-10B20D49A1A2}" type="slidenum">
              <a:rPr lang="de-CH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005" y="7005157"/>
            <a:ext cx="24174054" cy="14902051"/>
          </a:xfrm>
        </p:spPr>
        <p:txBody>
          <a:bodyPr anchor="b"/>
          <a:lstStyle>
            <a:lvl1pPr algn="ctr"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008" y="22481888"/>
            <a:ext cx="21330047" cy="10334331"/>
          </a:xfrm>
        </p:spPr>
        <p:txBody>
          <a:bodyPr/>
          <a:lstStyle>
            <a:lvl1pPr marL="0" indent="0" algn="ctr">
              <a:buNone/>
              <a:defRPr sz="7464"/>
            </a:lvl1pPr>
            <a:lvl2pPr marL="1422010" indent="0" algn="ctr">
              <a:buNone/>
              <a:defRPr sz="6221"/>
            </a:lvl2pPr>
            <a:lvl3pPr marL="2844021" indent="0" algn="ctr">
              <a:buNone/>
              <a:defRPr sz="5599"/>
            </a:lvl3pPr>
            <a:lvl4pPr marL="4266031" indent="0" algn="ctr">
              <a:buNone/>
              <a:defRPr sz="4976"/>
            </a:lvl4pPr>
            <a:lvl5pPr marL="5688043" indent="0" algn="ctr">
              <a:buNone/>
              <a:defRPr sz="4976"/>
            </a:lvl5pPr>
            <a:lvl6pPr marL="7110053" indent="0" algn="ctr">
              <a:buNone/>
              <a:defRPr sz="4976"/>
            </a:lvl6pPr>
            <a:lvl7pPr marL="8532064" indent="0" algn="ctr">
              <a:buNone/>
              <a:defRPr sz="4976"/>
            </a:lvl7pPr>
            <a:lvl8pPr marL="9954074" indent="0" algn="ctr">
              <a:buNone/>
              <a:defRPr sz="4976"/>
            </a:lvl8pPr>
            <a:lvl9pPr marL="11376085" indent="0" algn="ctr">
              <a:buNone/>
              <a:defRPr sz="4976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AD90-746B-452A-BBC4-648B34250D1C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7C673C46-B583-491E-AC20-3925BB38881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229064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57F8-7CD7-4CF0-B91F-25F54DDFFC78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29D83EB9-BEEB-48DE-BEF4-098E902A654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820962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52422" y="2278905"/>
            <a:ext cx="6132389" cy="3627421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5256" y="2278905"/>
            <a:ext cx="18041665" cy="3627421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0594-6141-46E2-9133-A43CE6047042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B8228DE6-5AFB-45BE-942F-73ED3F3531E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971407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440063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995" y="3146426"/>
            <a:ext cx="5370073" cy="87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64619" y="26207306"/>
            <a:ext cx="23513438" cy="8538471"/>
          </a:xfrm>
          <a:ln>
            <a:solidFill>
              <a:schemeClr val="bg1"/>
            </a:solidFill>
          </a:ln>
        </p:spPr>
        <p:txBody>
          <a:bodyPr lIns="198000" tIns="144000" rIns="198000" bIns="144000" anchor="b" anchorCtr="0">
            <a:noAutofit/>
          </a:bodyPr>
          <a:lstStyle>
            <a:lvl1pPr>
              <a:lnSpc>
                <a:spcPts val="13063"/>
              </a:lnSpc>
              <a:defRPr sz="11197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884" y="42075834"/>
            <a:ext cx="26208310" cy="285354"/>
          </a:xfrm>
        </p:spPr>
        <p:txBody>
          <a:bodyPr/>
          <a:lstStyle>
            <a:lvl1pPr marL="0" indent="0" algn="ctr">
              <a:lnSpc>
                <a:spcPts val="3732"/>
              </a:lnSpc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1pPr>
            <a:lvl2pPr marL="142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4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6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8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0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3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5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7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135372" y="35105201"/>
            <a:ext cx="22394775" cy="202686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977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1AAE-CD70-4A79-90A2-623A1C6D70A9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C0BD2117-EEBB-436A-A4B5-FAD3FB78B37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41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1115884" y="6797078"/>
            <a:ext cx="26208310" cy="3078440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5AA7-8EEF-4F71-86D2-37C38ACDE7E5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6D9020FB-1BE9-4E4D-B414-09157605F7B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187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115885" y="6797084"/>
            <a:ext cx="12654841" cy="307850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/>
          </p:nvPr>
        </p:nvSpPr>
        <p:spPr>
          <a:xfrm>
            <a:off x="14617849" y="6797086"/>
            <a:ext cx="12654841" cy="3077689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3242-FB48-4B47-9DAF-F25CD000AF45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BDDE-B027-471E-8DDD-D2E9E5EA911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753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7502-080F-4890-81A2-35403D4EFF0C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8AC80ED1-D3F0-49D6-8285-5E09DAAC966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712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44" y="10671230"/>
            <a:ext cx="24529554" cy="17805173"/>
          </a:xfrm>
        </p:spPr>
        <p:txBody>
          <a:bodyPr anchor="b"/>
          <a:lstStyle>
            <a:lvl1pPr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0444" y="28644846"/>
            <a:ext cx="24529554" cy="9363320"/>
          </a:xfrm>
        </p:spPr>
        <p:txBody>
          <a:bodyPr/>
          <a:lstStyle>
            <a:lvl1pPr marL="0" indent="0">
              <a:buNone/>
              <a:defRPr sz="7464">
                <a:solidFill>
                  <a:schemeClr val="tx1"/>
                </a:solidFill>
              </a:defRPr>
            </a:lvl1pPr>
            <a:lvl2pPr marL="1422010" indent="0">
              <a:buNone/>
              <a:defRPr sz="6221">
                <a:solidFill>
                  <a:schemeClr val="tx1">
                    <a:tint val="75000"/>
                  </a:schemeClr>
                </a:solidFill>
              </a:defRPr>
            </a:lvl2pPr>
            <a:lvl3pPr marL="2844021" indent="0">
              <a:buNone/>
              <a:defRPr sz="5599">
                <a:solidFill>
                  <a:schemeClr val="tx1">
                    <a:tint val="75000"/>
                  </a:schemeClr>
                </a:solidFill>
              </a:defRPr>
            </a:lvl3pPr>
            <a:lvl4pPr marL="4266031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4pPr>
            <a:lvl5pPr marL="568804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5pPr>
            <a:lvl6pPr marL="711005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6pPr>
            <a:lvl7pPr marL="853206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7pPr>
            <a:lvl8pPr marL="995407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8pPr>
            <a:lvl9pPr marL="11376085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98EE-29EF-47C3-8746-ACB31BB6EFAE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957C6C4-E462-47A0-8EF6-8A1D6695F84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428126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255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7781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2458-38B0-46CF-BCDE-6EA67CFCDA82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4FB8-0601-4416-8351-A0C7382DCC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61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278913"/>
            <a:ext cx="24529554" cy="82734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8962" y="10492871"/>
            <a:ext cx="12031478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8962" y="15635265"/>
            <a:ext cx="12031478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7784" y="10492871"/>
            <a:ext cx="12090731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7784" y="15635265"/>
            <a:ext cx="12090731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8F5A-E7DD-4414-B4D8-486BE9CF1317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F186424-F05A-4F3F-8F65-340CF219F6D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875160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FB30-D557-4490-A63D-8DE95C729914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1AB9-DF7C-4B48-9EBA-8E78846933A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130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99C5-971A-4888-B774-BBA47AC7449C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99EB-23ED-486F-BACF-6DF24725738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1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732" y="6162960"/>
            <a:ext cx="14397782" cy="30418415"/>
          </a:xfrm>
        </p:spPr>
        <p:txBody>
          <a:bodyPr/>
          <a:lstStyle>
            <a:lvl1pPr>
              <a:defRPr sz="9953"/>
            </a:lvl1pPr>
            <a:lvl2pPr>
              <a:defRPr sz="8709"/>
            </a:lvl2pPr>
            <a:lvl3pPr>
              <a:defRPr sz="7464"/>
            </a:lvl3pPr>
            <a:lvl4pPr>
              <a:defRPr sz="6221"/>
            </a:lvl4pPr>
            <a:lvl5pPr>
              <a:defRPr sz="6221"/>
            </a:lvl5pPr>
            <a:lvl6pPr>
              <a:defRPr sz="6221"/>
            </a:lvl6pPr>
            <a:lvl7pPr>
              <a:defRPr sz="6221"/>
            </a:lvl7pPr>
            <a:lvl8pPr>
              <a:defRPr sz="6221"/>
            </a:lvl8pPr>
            <a:lvl9pPr>
              <a:defRPr sz="6221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D227-B24E-417C-A897-E97F4C39E7ED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A6E94874-08A4-4A94-A977-8F0E5DBB336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49494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90732" y="6162960"/>
            <a:ext cx="14397782" cy="30418415"/>
          </a:xfrm>
        </p:spPr>
        <p:txBody>
          <a:bodyPr anchor="t"/>
          <a:lstStyle>
            <a:lvl1pPr marL="0" indent="0">
              <a:buNone/>
              <a:defRPr sz="9953"/>
            </a:lvl1pPr>
            <a:lvl2pPr marL="1422010" indent="0">
              <a:buNone/>
              <a:defRPr sz="8709"/>
            </a:lvl2pPr>
            <a:lvl3pPr marL="2844021" indent="0">
              <a:buNone/>
              <a:defRPr sz="7464"/>
            </a:lvl3pPr>
            <a:lvl4pPr marL="4266031" indent="0">
              <a:buNone/>
              <a:defRPr sz="6221"/>
            </a:lvl4pPr>
            <a:lvl5pPr marL="5688043" indent="0">
              <a:buNone/>
              <a:defRPr sz="6221"/>
            </a:lvl5pPr>
            <a:lvl6pPr marL="7110053" indent="0">
              <a:buNone/>
              <a:defRPr sz="6221"/>
            </a:lvl6pPr>
            <a:lvl7pPr marL="8532064" indent="0">
              <a:buNone/>
              <a:defRPr sz="6221"/>
            </a:lvl7pPr>
            <a:lvl8pPr marL="9954074" indent="0">
              <a:buNone/>
              <a:defRPr sz="6221"/>
            </a:lvl8pPr>
            <a:lvl9pPr marL="11376085" indent="0">
              <a:buNone/>
              <a:defRPr sz="6221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3A1-68EF-41E1-AF77-6CB4366F5804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5D5D59D3-13F3-4772-9970-6CBD4C3338C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27837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5059" y="2279650"/>
            <a:ext cx="24529945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059" y="11395076"/>
            <a:ext cx="24529945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5059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AC410-9D6F-4CC6-9FF1-F9BCB479BE7D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20371" y="39673213"/>
            <a:ext cx="959932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85953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Seite </a:t>
            </a:r>
            <a:fld id="{E640DAE3-C63A-47BE-81F4-208123C7D420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4" r:id="rId4"/>
    <p:sldLayoutId id="2147483688" r:id="rId5"/>
    <p:sldLayoutId id="2147483695" r:id="rId6"/>
    <p:sldLayoutId id="2147483696" r:id="rId7"/>
    <p:sldLayoutId id="2147483689" r:id="rId8"/>
    <p:sldLayoutId id="2147483690" r:id="rId9"/>
    <p:sldLayoutId id="2147483691" r:id="rId10"/>
    <p:sldLayoutId id="2147483692" r:id="rId11"/>
    <p:sldLayoutId id="2147483697" r:id="rId12"/>
    <p:sldLayoutId id="2147483693" r:id="rId13"/>
    <p:sldLayoutId id="2147483698" r:id="rId14"/>
  </p:sldLayoutIdLst>
  <p:hf hdr="0"/>
  <p:txStyles>
    <p:titleStyle>
      <a:lvl1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2pPr>
      <a:lvl3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3pPr>
      <a:lvl4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4pPr>
      <a:lvl5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5pPr>
      <a:lvl6pPr marL="429494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6pPr>
      <a:lvl7pPr marL="858987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7pPr>
      <a:lvl8pPr marL="1288481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8pPr>
      <a:lvl9pPr marL="1717975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709858" indent="-709858" algn="l" defTabSz="2843905" rtl="0" eaLnBrk="1" fontAlgn="base" hangingPunct="1">
        <a:lnSpc>
          <a:spcPct val="90000"/>
        </a:lnSpc>
        <a:spcBef>
          <a:spcPts val="3112"/>
        </a:spcBef>
        <a:spcAft>
          <a:spcPct val="0"/>
        </a:spcAft>
        <a:buFont typeface="Arial" panose="020B0604020202020204" pitchFamily="34" charset="0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1pPr>
      <a:lvl2pPr marL="2132555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7421" kern="1200">
          <a:solidFill>
            <a:schemeClr val="tx1"/>
          </a:solidFill>
          <a:latin typeface="+mn-lt"/>
          <a:ea typeface="+mn-ea"/>
          <a:cs typeface="+mn-cs"/>
        </a:defRPr>
      </a:lvl2pPr>
      <a:lvl3pPr marL="3553762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976460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4pPr>
      <a:lvl5pPr marL="6397666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5pPr>
      <a:lvl6pPr marL="7821058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9243069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10665080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2087091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42201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2pPr>
      <a:lvl3pPr marL="284402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3pPr>
      <a:lvl4pPr marL="426603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4pPr>
      <a:lvl5pPr marL="568804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5pPr>
      <a:lvl6pPr marL="711005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853206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995407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1376085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1514593" y="35966396"/>
            <a:ext cx="6570548" cy="53356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34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31233" y="6413844"/>
            <a:ext cx="26325438" cy="454241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Das </a:t>
            </a:r>
            <a:r>
              <a:rPr lang="de-CH" sz="6764" dirty="0" err="1">
                <a:latin typeface="Circular graubuenden" panose="020B0804010101010104" pitchFamily="34" charset="0"/>
                <a:cs typeface="Circular graubuenden" panose="020B0804010101010104" pitchFamily="34" charset="0"/>
              </a:rPr>
              <a:t>Gesuchsformular</a:t>
            </a: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 für Investitionshilfen auf Alpen ist auf der Homepage des Amtes für Landwirtschaft und Geoinformation (ALG) zu finden. </a:t>
            </a:r>
            <a:r>
              <a:rPr lang="de-CH" sz="6764" dirty="0">
                <a:solidFill>
                  <a:srgbClr val="0070C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www.alg.gr.ch</a:t>
            </a:r>
            <a:endParaRPr lang="de-CH" sz="6764" dirty="0">
              <a:solidFill>
                <a:srgbClr val="0070C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9893579" y="18117354"/>
            <a:ext cx="8128928" cy="31178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373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von Moderatoren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3732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Arbeitskreisleitende erarbeiten sich die Grundlagen in einem Kurs und tauschen sich regelmässig mit anderen Moderatoren aus.</a:t>
            </a:r>
          </a:p>
        </p:txBody>
      </p:sp>
      <p:sp>
        <p:nvSpPr>
          <p:cNvPr id="8198" name="Textfeld 9"/>
          <p:cNvSpPr txBox="1">
            <a:spLocks noChangeArrowheads="1"/>
          </p:cNvSpPr>
          <p:nvPr/>
        </p:nvSpPr>
        <p:spPr bwMode="auto">
          <a:xfrm>
            <a:off x="940994" y="4248755"/>
            <a:ext cx="26981597" cy="14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9018" b="1" dirty="0">
                <a:solidFill>
                  <a:srgbClr val="C00000"/>
                </a:solidFill>
                <a:latin typeface="TheMixB W7 Bold" panose="020B0702050302020203" pitchFamily="34" charset="0"/>
              </a:rPr>
              <a:t>Ablauf einer Finanzierung im Hochbau</a:t>
            </a:r>
            <a:endParaRPr lang="de-CH" altLang="de-DE" sz="9018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787DF89-F497-4D38-99D5-1783BF6087C3}"/>
              </a:ext>
            </a:extLst>
          </p:cNvPr>
          <p:cNvSpPr txBox="1"/>
          <p:nvPr/>
        </p:nvSpPr>
        <p:spPr>
          <a:xfrm>
            <a:off x="973802" y="33576303"/>
            <a:ext cx="26392544" cy="40581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Das Beitragsgesuch an folgende Adresse einreichen:</a:t>
            </a: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Amt für Landwirtschaft und Geoinformation, </a:t>
            </a:r>
            <a:r>
              <a:rPr lang="de-CH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/>
            </a:r>
            <a:br>
              <a:rPr lang="de-CH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</a:br>
            <a:r>
              <a:rPr lang="de-CH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Ringstrasse </a:t>
            </a: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10, 7001 Chur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200" name="Textfeld 12"/>
          <p:cNvSpPr txBox="1">
            <a:spLocks noChangeArrowheads="1"/>
          </p:cNvSpPr>
          <p:nvPr/>
        </p:nvSpPr>
        <p:spPr bwMode="auto">
          <a:xfrm>
            <a:off x="940993" y="20588521"/>
            <a:ext cx="26374351" cy="123827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3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Angaben zum Gesuchsteller/Trägerschaft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Bewirtschaftung und Beschrieb der Investition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Statuten und Mitgliederliste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Pachtverträge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Amtliche Schätzungen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Buchhaltungsabschlüsse der letzten drei Jahre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Alpnutzungskonzept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Vorprojektpläne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Kostenschätzung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Finanzierung mit Eigenmitteln und Eigenleistungen</a:t>
            </a:r>
            <a:endParaRPr lang="de-DE" altLang="de-DE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3674D9E-5F2F-4A5C-AF68-DD7FCD086116}"/>
              </a:ext>
            </a:extLst>
          </p:cNvPr>
          <p:cNvSpPr txBox="1"/>
          <p:nvPr/>
        </p:nvSpPr>
        <p:spPr>
          <a:xfrm>
            <a:off x="1073715" y="11829252"/>
            <a:ext cx="12933809" cy="81542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lIns="676357" anchor="ctr"/>
          <a:lstStyle/>
          <a:p>
            <a:pPr eaLnBrk="1" hangingPunct="1"/>
            <a:r>
              <a:rPr lang="de-CH" altLang="de-DE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Schriftliches Beitragsgesuch</a:t>
            </a:r>
            <a:endParaRPr lang="de-CH" altLang="de-DE" sz="6764" b="1" dirty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203" name="Textfeld 3"/>
          <p:cNvSpPr txBox="1">
            <a:spLocks noChangeArrowheads="1"/>
          </p:cNvSpPr>
          <p:nvPr/>
        </p:nvSpPr>
        <p:spPr bwMode="auto">
          <a:xfrm>
            <a:off x="18684483" y="2289950"/>
            <a:ext cx="8510368" cy="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5073" b="1" dirty="0">
                <a:solidFill>
                  <a:srgbClr val="C00000"/>
                </a:solidFill>
                <a:latin typeface="TheMixB W7 Bold" panose="020B0702050302020203" pitchFamily="34" charset="0"/>
              </a:rPr>
              <a:t>Plantahof Alptagung 2024</a:t>
            </a:r>
            <a:endParaRPr lang="de-CH" altLang="de-DE" sz="5073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8" y="39156246"/>
            <a:ext cx="5638405" cy="11836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240" y="11829251"/>
            <a:ext cx="12725106" cy="816278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167" y="38732358"/>
            <a:ext cx="3616906" cy="160751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431" y="13133837"/>
            <a:ext cx="14254462" cy="1282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oster Themenposten_hoch.pot [Kompatibilitätsmodus]" id="{063E7E27-1700-4D81-BBD3-7FB3CD3ED04B}" vid="{724D229B-E501-4F37-B578-352E57EEF23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8F106D271A44E81171D3A3236A0BA" ma:contentTypeVersion="1" ma:contentTypeDescription="Ein neues Dokument erstellen." ma:contentTypeScope="" ma:versionID="7340c21b84e27a9fdee0b4735278ac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59a4c3cf7d080813fab7205a7a12f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914050-0033-4D68-A18E-72F00F3557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92C85C-A128-4678-A90C-79A391BF630F}"/>
</file>

<file path=customXml/itemProps3.xml><?xml version="1.0" encoding="utf-8"?>
<ds:datastoreItem xmlns:ds="http://schemas.openxmlformats.org/officeDocument/2006/customXml" ds:itemID="{8D88CF51-F052-4E3E-8496-68F52258220D}"/>
</file>

<file path=docProps/app.xml><?xml version="1.0" encoding="utf-8"?>
<Properties xmlns="http://schemas.openxmlformats.org/officeDocument/2006/extended-properties" xmlns:vt="http://schemas.openxmlformats.org/officeDocument/2006/docPropsVTypes">
  <Template>Vorlage Poster Themenposten_hoch neu</Template>
  <TotalTime>0</TotalTime>
  <Words>100</Words>
  <Application>Microsoft Office PowerPoint</Application>
  <PresentationFormat>Benutzerdefiniert</PresentationFormat>
  <Paragraphs>19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Circular graubuenden</vt:lpstr>
      <vt:lpstr>TheMixB W7 Bold</vt:lpstr>
      <vt:lpstr>Office</vt:lpstr>
      <vt:lpstr>PowerPoint-Präsentation</vt:lpstr>
    </vt:vector>
  </TitlesOfParts>
  <Company>Kantonale Verwaltung Graubünden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 Martin</dc:creator>
  <cp:lastModifiedBy>Roth Martin</cp:lastModifiedBy>
  <cp:revision>14</cp:revision>
  <cp:lastPrinted>2024-08-09T08:13:36Z</cp:lastPrinted>
  <dcterms:created xsi:type="dcterms:W3CDTF">2024-08-09T06:57:27Z</dcterms:created>
  <dcterms:modified xsi:type="dcterms:W3CDTF">2024-08-27T13:45:07Z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0x0101005418F106D271A44E81171D3A3236A0BA</vt:lpwstr>
  </property>
  <property fmtid="{D5CDD505-2E9C-101B-9397-08002B2CF9AE}" pid="3" name="Order">
    <vt:r8>2853800</vt:r8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TaxCatchAll">
    <vt:lpwstr/>
  </property>
  <property fmtid="{D5CDD505-2E9C-101B-9397-08002B2CF9AE}" pid="7" name="Status Unterschrift">
    <vt:lpwstr/>
  </property>
</Properties>
</file>