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2803763" cy="2844006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0" userDrawn="1">
          <p15:clr>
            <a:srgbClr val="A4A3A4"/>
          </p15:clr>
        </p15:guide>
        <p15:guide id="2" pos="134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ECF"/>
    <a:srgbClr val="FFFCC9"/>
    <a:srgbClr val="FFFDDD"/>
    <a:srgbClr val="FFD7D7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284" y="36"/>
      </p:cViewPr>
      <p:guideLst>
        <p:guide orient="horz" pos="16840"/>
        <p:guide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3" y="4654429"/>
            <a:ext cx="36383199" cy="9901355"/>
          </a:xfrm>
        </p:spPr>
        <p:txBody>
          <a:bodyPr anchor="b"/>
          <a:lstStyle>
            <a:lvl1pPr algn="ctr">
              <a:defRPr sz="248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4937619"/>
            <a:ext cx="32102822" cy="6866429"/>
          </a:xfrm>
        </p:spPr>
        <p:txBody>
          <a:bodyPr/>
          <a:lstStyle>
            <a:lvl1pPr marL="0" indent="0" algn="ctr">
              <a:buNone/>
              <a:defRPr sz="9953"/>
            </a:lvl1pPr>
            <a:lvl2pPr marL="1896043" indent="0" algn="ctr">
              <a:buNone/>
              <a:defRPr sz="8294"/>
            </a:lvl2pPr>
            <a:lvl3pPr marL="3792085" indent="0" algn="ctr">
              <a:buNone/>
              <a:defRPr sz="7464"/>
            </a:lvl3pPr>
            <a:lvl4pPr marL="5688128" indent="0" algn="ctr">
              <a:buNone/>
              <a:defRPr sz="6635"/>
            </a:lvl4pPr>
            <a:lvl5pPr marL="7584171" indent="0" algn="ctr">
              <a:buNone/>
              <a:defRPr sz="6635"/>
            </a:lvl5pPr>
            <a:lvl6pPr marL="9480214" indent="0" algn="ctr">
              <a:buNone/>
              <a:defRPr sz="6635"/>
            </a:lvl6pPr>
            <a:lvl7pPr marL="11376257" indent="0" algn="ctr">
              <a:buNone/>
              <a:defRPr sz="6635"/>
            </a:lvl7pPr>
            <a:lvl8pPr marL="13272300" indent="0" algn="ctr">
              <a:buNone/>
              <a:defRPr sz="6635"/>
            </a:lvl8pPr>
            <a:lvl9pPr marL="15168342" indent="0" algn="ctr">
              <a:buNone/>
              <a:defRPr sz="6635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A653-4E22-4D4B-BE4B-5CCC0C075258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6E9-8EBC-4BEB-B9C3-6519FD36EEC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427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378D9-51C3-469A-B7CF-885B03B984F6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A6F5D-93D0-46FD-9AD5-128CE6C449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071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6" y="1514170"/>
            <a:ext cx="9229561" cy="2410163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2" y="1514170"/>
            <a:ext cx="27153637" cy="2410163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3E42-096B-439E-B481-FC005A882AFC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18E8-D170-4D70-BD5C-F686BFB42FA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540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D445-ECCC-4E9A-AD2E-F7B88C0F140F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089E-FA91-43D5-A617-5AFADC6F28B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403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090275"/>
            <a:ext cx="36918246" cy="11830274"/>
          </a:xfrm>
        </p:spPr>
        <p:txBody>
          <a:bodyPr anchor="b"/>
          <a:lstStyle>
            <a:lvl1pPr>
              <a:defRPr sz="248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19032468"/>
            <a:ext cx="36918246" cy="6221262"/>
          </a:xfrm>
        </p:spPr>
        <p:txBody>
          <a:bodyPr/>
          <a:lstStyle>
            <a:lvl1pPr marL="0" indent="0">
              <a:buNone/>
              <a:defRPr sz="9953">
                <a:solidFill>
                  <a:schemeClr val="tx1"/>
                </a:solidFill>
              </a:defRPr>
            </a:lvl1pPr>
            <a:lvl2pPr marL="1896043" indent="0">
              <a:buNone/>
              <a:defRPr sz="8294">
                <a:solidFill>
                  <a:schemeClr val="tx1">
                    <a:tint val="75000"/>
                  </a:schemeClr>
                </a:solidFill>
              </a:defRPr>
            </a:lvl2pPr>
            <a:lvl3pPr marL="3792085" indent="0">
              <a:buNone/>
              <a:defRPr sz="7464">
                <a:solidFill>
                  <a:schemeClr val="tx1">
                    <a:tint val="75000"/>
                  </a:schemeClr>
                </a:solidFill>
              </a:defRPr>
            </a:lvl3pPr>
            <a:lvl4pPr marL="5688128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4pPr>
            <a:lvl5pPr marL="7584171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5pPr>
            <a:lvl6pPr marL="9480214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6pPr>
            <a:lvl7pPr marL="11376257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7pPr>
            <a:lvl8pPr marL="13272300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8pPr>
            <a:lvl9pPr marL="15168342" indent="0">
              <a:buNone/>
              <a:defRPr sz="6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4EBE-7616-4680-B90D-40EF73BCD5BB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4CF7-D121-42AE-B9BE-875553CA3D0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86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7570851"/>
            <a:ext cx="18191599" cy="180449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6" y="7570851"/>
            <a:ext cx="18191599" cy="180449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E416-DA8D-4976-9474-F2DA6734EE07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962-1AD9-4A62-90D2-4C67164A69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070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514177"/>
            <a:ext cx="36918246" cy="549709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40" y="6971767"/>
            <a:ext cx="18107995" cy="3416755"/>
          </a:xfrm>
        </p:spPr>
        <p:txBody>
          <a:bodyPr anchor="b"/>
          <a:lstStyle>
            <a:lvl1pPr marL="0" indent="0">
              <a:buNone/>
              <a:defRPr sz="9953" b="1"/>
            </a:lvl1pPr>
            <a:lvl2pPr marL="1896043" indent="0">
              <a:buNone/>
              <a:defRPr sz="8294" b="1"/>
            </a:lvl2pPr>
            <a:lvl3pPr marL="3792085" indent="0">
              <a:buNone/>
              <a:defRPr sz="7464" b="1"/>
            </a:lvl3pPr>
            <a:lvl4pPr marL="5688128" indent="0">
              <a:buNone/>
              <a:defRPr sz="6635" b="1"/>
            </a:lvl4pPr>
            <a:lvl5pPr marL="7584171" indent="0">
              <a:buNone/>
              <a:defRPr sz="6635" b="1"/>
            </a:lvl5pPr>
            <a:lvl6pPr marL="9480214" indent="0">
              <a:buNone/>
              <a:defRPr sz="6635" b="1"/>
            </a:lvl6pPr>
            <a:lvl7pPr marL="11376257" indent="0">
              <a:buNone/>
              <a:defRPr sz="6635" b="1"/>
            </a:lvl7pPr>
            <a:lvl8pPr marL="13272300" indent="0">
              <a:buNone/>
              <a:defRPr sz="6635" b="1"/>
            </a:lvl8pPr>
            <a:lvl9pPr marL="15168342" indent="0">
              <a:buNone/>
              <a:defRPr sz="6635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40" y="10388524"/>
            <a:ext cx="18107995" cy="1527995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6971767"/>
            <a:ext cx="18197174" cy="3416755"/>
          </a:xfrm>
        </p:spPr>
        <p:txBody>
          <a:bodyPr anchor="b"/>
          <a:lstStyle>
            <a:lvl1pPr marL="0" indent="0">
              <a:buNone/>
              <a:defRPr sz="9953" b="1"/>
            </a:lvl1pPr>
            <a:lvl2pPr marL="1896043" indent="0">
              <a:buNone/>
              <a:defRPr sz="8294" b="1"/>
            </a:lvl2pPr>
            <a:lvl3pPr marL="3792085" indent="0">
              <a:buNone/>
              <a:defRPr sz="7464" b="1"/>
            </a:lvl3pPr>
            <a:lvl4pPr marL="5688128" indent="0">
              <a:buNone/>
              <a:defRPr sz="6635" b="1"/>
            </a:lvl4pPr>
            <a:lvl5pPr marL="7584171" indent="0">
              <a:buNone/>
              <a:defRPr sz="6635" b="1"/>
            </a:lvl5pPr>
            <a:lvl6pPr marL="9480214" indent="0">
              <a:buNone/>
              <a:defRPr sz="6635" b="1"/>
            </a:lvl6pPr>
            <a:lvl7pPr marL="11376257" indent="0">
              <a:buNone/>
              <a:defRPr sz="6635" b="1"/>
            </a:lvl7pPr>
            <a:lvl8pPr marL="13272300" indent="0">
              <a:buNone/>
              <a:defRPr sz="6635" b="1"/>
            </a:lvl8pPr>
            <a:lvl9pPr marL="15168342" indent="0">
              <a:buNone/>
              <a:defRPr sz="6635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0388524"/>
            <a:ext cx="18197174" cy="1527995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C7AF-44D9-4F82-A30D-D05C493A9C99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3B9C-F7DE-43F3-8CB3-124FC2B8B57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475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E3EF-34D5-4C27-A825-F21203F62820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ED0B-0039-44AE-9188-ABB2380B564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45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7001-6E8A-4488-B06C-91EE03BF4501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F789-8E88-4CAC-9636-243D3BE2094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548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896005"/>
            <a:ext cx="13805328" cy="6636014"/>
          </a:xfrm>
        </p:spPr>
        <p:txBody>
          <a:bodyPr anchor="b"/>
          <a:lstStyle>
            <a:lvl1pPr>
              <a:defRPr sz="1327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5" y="4094849"/>
            <a:ext cx="21669405" cy="20210878"/>
          </a:xfrm>
        </p:spPr>
        <p:txBody>
          <a:bodyPr/>
          <a:lstStyle>
            <a:lvl1pPr>
              <a:defRPr sz="13271"/>
            </a:lvl1pPr>
            <a:lvl2pPr>
              <a:defRPr sz="11612"/>
            </a:lvl2pPr>
            <a:lvl3pPr>
              <a:defRPr sz="9953"/>
            </a:lvl3pPr>
            <a:lvl4pPr>
              <a:defRPr sz="8294"/>
            </a:lvl4pPr>
            <a:lvl5pPr>
              <a:defRPr sz="8294"/>
            </a:lvl5pPr>
            <a:lvl6pPr>
              <a:defRPr sz="8294"/>
            </a:lvl6pPr>
            <a:lvl7pPr>
              <a:defRPr sz="8294"/>
            </a:lvl7pPr>
            <a:lvl8pPr>
              <a:defRPr sz="8294"/>
            </a:lvl8pPr>
            <a:lvl9pPr>
              <a:defRPr sz="8294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8532020"/>
            <a:ext cx="13805328" cy="15806620"/>
          </a:xfrm>
        </p:spPr>
        <p:txBody>
          <a:bodyPr/>
          <a:lstStyle>
            <a:lvl1pPr marL="0" indent="0">
              <a:buNone/>
              <a:defRPr sz="6635"/>
            </a:lvl1pPr>
            <a:lvl2pPr marL="1896043" indent="0">
              <a:buNone/>
              <a:defRPr sz="5805"/>
            </a:lvl2pPr>
            <a:lvl3pPr marL="3792085" indent="0">
              <a:buNone/>
              <a:defRPr sz="4977"/>
            </a:lvl3pPr>
            <a:lvl4pPr marL="5688128" indent="0">
              <a:buNone/>
              <a:defRPr sz="4147"/>
            </a:lvl4pPr>
            <a:lvl5pPr marL="7584171" indent="0">
              <a:buNone/>
              <a:defRPr sz="4147"/>
            </a:lvl5pPr>
            <a:lvl6pPr marL="9480214" indent="0">
              <a:buNone/>
              <a:defRPr sz="4147"/>
            </a:lvl6pPr>
            <a:lvl7pPr marL="11376257" indent="0">
              <a:buNone/>
              <a:defRPr sz="4147"/>
            </a:lvl7pPr>
            <a:lvl8pPr marL="13272300" indent="0">
              <a:buNone/>
              <a:defRPr sz="4147"/>
            </a:lvl8pPr>
            <a:lvl9pPr marL="15168342" indent="0">
              <a:buNone/>
              <a:defRPr sz="414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24650-D680-4E9D-8630-B8F20E1993BC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4FD12-943A-4CAE-8430-ECA578E574A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91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896005"/>
            <a:ext cx="13805328" cy="6636014"/>
          </a:xfrm>
        </p:spPr>
        <p:txBody>
          <a:bodyPr anchor="b"/>
          <a:lstStyle>
            <a:lvl1pPr>
              <a:defRPr sz="1327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5" y="4094849"/>
            <a:ext cx="21669405" cy="20210878"/>
          </a:xfrm>
        </p:spPr>
        <p:txBody>
          <a:bodyPr anchor="t"/>
          <a:lstStyle>
            <a:lvl1pPr marL="0" indent="0">
              <a:buNone/>
              <a:defRPr sz="13271"/>
            </a:lvl1pPr>
            <a:lvl2pPr marL="1896043" indent="0">
              <a:buNone/>
              <a:defRPr sz="11612"/>
            </a:lvl2pPr>
            <a:lvl3pPr marL="3792085" indent="0">
              <a:buNone/>
              <a:defRPr sz="9953"/>
            </a:lvl3pPr>
            <a:lvl4pPr marL="5688128" indent="0">
              <a:buNone/>
              <a:defRPr sz="8294"/>
            </a:lvl4pPr>
            <a:lvl5pPr marL="7584171" indent="0">
              <a:buNone/>
              <a:defRPr sz="8294"/>
            </a:lvl5pPr>
            <a:lvl6pPr marL="9480214" indent="0">
              <a:buNone/>
              <a:defRPr sz="8294"/>
            </a:lvl6pPr>
            <a:lvl7pPr marL="11376257" indent="0">
              <a:buNone/>
              <a:defRPr sz="8294"/>
            </a:lvl7pPr>
            <a:lvl8pPr marL="13272300" indent="0">
              <a:buNone/>
              <a:defRPr sz="8294"/>
            </a:lvl8pPr>
            <a:lvl9pPr marL="15168342" indent="0">
              <a:buNone/>
              <a:defRPr sz="8294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8532020"/>
            <a:ext cx="13805328" cy="15806620"/>
          </a:xfrm>
        </p:spPr>
        <p:txBody>
          <a:bodyPr/>
          <a:lstStyle>
            <a:lvl1pPr marL="0" indent="0">
              <a:buNone/>
              <a:defRPr sz="6635"/>
            </a:lvl1pPr>
            <a:lvl2pPr marL="1896043" indent="0">
              <a:buNone/>
              <a:defRPr sz="5805"/>
            </a:lvl2pPr>
            <a:lvl3pPr marL="3792085" indent="0">
              <a:buNone/>
              <a:defRPr sz="4977"/>
            </a:lvl3pPr>
            <a:lvl4pPr marL="5688128" indent="0">
              <a:buNone/>
              <a:defRPr sz="4147"/>
            </a:lvl4pPr>
            <a:lvl5pPr marL="7584171" indent="0">
              <a:buNone/>
              <a:defRPr sz="4147"/>
            </a:lvl5pPr>
            <a:lvl6pPr marL="9480214" indent="0">
              <a:buNone/>
              <a:defRPr sz="4147"/>
            </a:lvl6pPr>
            <a:lvl7pPr marL="11376257" indent="0">
              <a:buNone/>
              <a:defRPr sz="4147"/>
            </a:lvl7pPr>
            <a:lvl8pPr marL="13272300" indent="0">
              <a:buNone/>
              <a:defRPr sz="4147"/>
            </a:lvl8pPr>
            <a:lvl9pPr marL="15168342" indent="0">
              <a:buNone/>
              <a:defRPr sz="414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DD888-4846-4A70-BA39-1BB6DB589CB3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A1DF-4816-4805-A26C-E52FF7904A2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394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3226" y="1513642"/>
            <a:ext cx="36917313" cy="549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3226" y="7571192"/>
            <a:ext cx="36917313" cy="1804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3226" y="26359738"/>
            <a:ext cx="9629775" cy="1513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977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993FA4-E4FA-41B3-972B-CC11539439A2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7964" y="26359738"/>
            <a:ext cx="14447837" cy="1513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9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764" y="26359738"/>
            <a:ext cx="9629775" cy="1513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977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963BA0-DFD5-458F-B6CD-7C7CE43B08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2pPr>
      <a:lvl3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3pPr>
      <a:lvl4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4pPr>
      <a:lvl5pPr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5pPr>
      <a:lvl6pPr marL="429494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6pPr>
      <a:lvl7pPr marL="858987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7pPr>
      <a:lvl8pPr marL="1288481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8pPr>
      <a:lvl9pPr marL="1717975" algn="l" defTabSz="379087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22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946974" indent="-946974" algn="l" defTabSz="3790878" rtl="0" eaLnBrk="1" fontAlgn="base" hangingPunct="1">
        <a:lnSpc>
          <a:spcPct val="90000"/>
        </a:lnSpc>
        <a:spcBef>
          <a:spcPts val="4146"/>
        </a:spcBef>
        <a:spcAft>
          <a:spcPct val="0"/>
        </a:spcAft>
        <a:buFont typeface="Arial" panose="020B0604020202020204" pitchFamily="34" charset="0"/>
        <a:buChar char="•"/>
        <a:defRPr sz="11555" kern="1200">
          <a:solidFill>
            <a:schemeClr val="tx1"/>
          </a:solidFill>
          <a:latin typeface="+mn-lt"/>
          <a:ea typeface="+mn-ea"/>
          <a:cs typeface="+mn-cs"/>
        </a:defRPr>
      </a:lvl1pPr>
      <a:lvl2pPr marL="2843905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9864" kern="1200">
          <a:solidFill>
            <a:schemeClr val="tx1"/>
          </a:solidFill>
          <a:latin typeface="+mn-lt"/>
          <a:ea typeface="+mn-ea"/>
          <a:cs typeface="+mn-cs"/>
        </a:defRPr>
      </a:lvl2pPr>
      <a:lvl3pPr marL="4739343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8267" kern="1200">
          <a:solidFill>
            <a:schemeClr val="tx1"/>
          </a:solidFill>
          <a:latin typeface="+mn-lt"/>
          <a:ea typeface="+mn-ea"/>
          <a:cs typeface="+mn-cs"/>
        </a:defRPr>
      </a:lvl3pPr>
      <a:lvl4pPr marL="6634783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7421" kern="1200">
          <a:solidFill>
            <a:schemeClr val="tx1"/>
          </a:solidFill>
          <a:latin typeface="+mn-lt"/>
          <a:ea typeface="+mn-ea"/>
          <a:cs typeface="+mn-cs"/>
        </a:defRPr>
      </a:lvl4pPr>
      <a:lvl5pPr marL="8531713" indent="-946974" algn="l" defTabSz="3790878" rtl="0" eaLnBrk="1" fontAlgn="base" hangingPunct="1">
        <a:lnSpc>
          <a:spcPct val="90000"/>
        </a:lnSpc>
        <a:spcBef>
          <a:spcPts val="2079"/>
        </a:spcBef>
        <a:spcAft>
          <a:spcPct val="0"/>
        </a:spcAft>
        <a:buFont typeface="Arial" panose="020B0604020202020204" pitchFamily="34" charset="0"/>
        <a:buChar char="•"/>
        <a:defRPr sz="7421" kern="1200">
          <a:solidFill>
            <a:schemeClr val="tx1"/>
          </a:solidFill>
          <a:latin typeface="+mn-lt"/>
          <a:ea typeface="+mn-ea"/>
          <a:cs typeface="+mn-cs"/>
        </a:defRPr>
      </a:lvl5pPr>
      <a:lvl6pPr marL="10428235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6pPr>
      <a:lvl7pPr marL="12324278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7pPr>
      <a:lvl8pPr marL="14220321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8pPr>
      <a:lvl9pPr marL="16116364" indent="-948022" algn="l" defTabSz="3792085" rtl="0" eaLnBrk="1" latinLnBrk="0" hangingPunct="1">
        <a:lnSpc>
          <a:spcPct val="90000"/>
        </a:lnSpc>
        <a:spcBef>
          <a:spcPts val="2073"/>
        </a:spcBef>
        <a:buFont typeface="Arial" panose="020B0604020202020204" pitchFamily="34" charset="0"/>
        <a:buChar char="•"/>
        <a:defRPr sz="74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1pPr>
      <a:lvl2pPr marL="1896043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2pPr>
      <a:lvl3pPr marL="3792085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3pPr>
      <a:lvl4pPr marL="5688128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4pPr>
      <a:lvl5pPr marL="7584171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5pPr>
      <a:lvl6pPr marL="9480214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6pPr>
      <a:lvl7pPr marL="11376257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7pPr>
      <a:lvl8pPr marL="13272300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8pPr>
      <a:lvl9pPr marL="15168342" algn="l" defTabSz="3792085" rtl="0" eaLnBrk="1" latinLnBrk="0" hangingPunct="1">
        <a:defRPr sz="74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feld 9"/>
          <p:cNvSpPr txBox="1">
            <a:spLocks noChangeArrowheads="1"/>
          </p:cNvSpPr>
          <p:nvPr/>
        </p:nvSpPr>
        <p:spPr bwMode="auto">
          <a:xfrm>
            <a:off x="4312642" y="2253314"/>
            <a:ext cx="34178480" cy="14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9018" b="1" dirty="0">
                <a:solidFill>
                  <a:srgbClr val="C00000"/>
                </a:solidFill>
                <a:latin typeface="TheMixB W7 Bold" panose="020B0702050302020203" pitchFamily="34" charset="0"/>
              </a:rPr>
              <a:t>Lagerung von Hofdünger auf der Alp</a:t>
            </a:r>
            <a:endParaRPr lang="de-CH" altLang="de-DE" sz="9018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sp>
        <p:nvSpPr>
          <p:cNvPr id="2053" name="Textfeld 3"/>
          <p:cNvSpPr txBox="1">
            <a:spLocks noChangeArrowheads="1"/>
          </p:cNvSpPr>
          <p:nvPr/>
        </p:nvSpPr>
        <p:spPr bwMode="auto">
          <a:xfrm>
            <a:off x="30056980" y="1467221"/>
            <a:ext cx="8434142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5073" b="1" dirty="0">
                <a:solidFill>
                  <a:srgbClr val="C00000"/>
                </a:solidFill>
                <a:latin typeface="TheMixB W7 Bold" panose="020B0702050302020203" pitchFamily="34" charset="0"/>
              </a:rPr>
              <a:t>Plantahof Alptagung 2024</a:t>
            </a:r>
            <a:endParaRPr lang="de-CH" altLang="de-DE" sz="5073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E21453C-E8EB-48CB-8A13-62C086EFA7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717" y="26026055"/>
            <a:ext cx="5638405" cy="1183624"/>
          </a:xfrm>
          <a:prstGeom prst="rect">
            <a:avLst/>
          </a:prstGeom>
        </p:spPr>
      </p:pic>
      <p:sp>
        <p:nvSpPr>
          <p:cNvPr id="11" name="Textfeld 12"/>
          <p:cNvSpPr txBox="1">
            <a:spLocks noChangeArrowheads="1"/>
          </p:cNvSpPr>
          <p:nvPr/>
        </p:nvSpPr>
        <p:spPr bwMode="auto">
          <a:xfrm>
            <a:off x="4312642" y="4653072"/>
            <a:ext cx="16741028" cy="752873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xtLst/>
        </p:spPr>
        <p:txBody>
          <a:bodyPr lIns="676357" anchor="t" anchorCtr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45"/>
              </a:spcAft>
            </a:pPr>
            <a:r>
              <a:rPr lang="de-DE" altLang="de-DE" sz="6200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Was muss gelagert werden?</a:t>
            </a:r>
            <a:endParaRPr lang="de-DE" altLang="de-DE" sz="6200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Gülle/Flüssigmist/Mist (Stall, Melkstand)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Entwässerung innerer Wartebereich </a:t>
            </a:r>
            <a:r>
              <a:rPr lang="de-CH" sz="6200" dirty="0"/>
              <a:t>Melkstand</a:t>
            </a:r>
            <a:endParaRPr lang="de-CH" sz="6200" dirty="0"/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überschüssige Schotte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Reinigungswasser Melkstand, Melkgeschirr, Sennerei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evtl. Abwasser Hirtenhütte</a:t>
            </a:r>
          </a:p>
          <a:p>
            <a:pPr eaLnBrk="1" hangingPunct="1">
              <a:spcAft>
                <a:spcPts val="1245"/>
              </a:spcAft>
            </a:pPr>
            <a:endParaRPr lang="de-DE" altLang="de-DE" sz="6764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312642" y="13108183"/>
            <a:ext cx="16741028" cy="9381296"/>
          </a:xfrm>
          <a:prstGeom prst="rect">
            <a:avLst/>
          </a:prstGeom>
          <a:solidFill>
            <a:srgbClr val="FFD7D7"/>
          </a:solidFill>
          <a:ln w="9525">
            <a:solidFill>
              <a:srgbClr val="C00000"/>
            </a:solidFill>
            <a:miter lim="800000"/>
            <a:headEnd/>
            <a:tailEnd/>
          </a:ln>
          <a:extLst/>
        </p:spPr>
        <p:txBody>
          <a:bodyPr lIns="676357" anchor="t" anchorCtr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45"/>
              </a:spcAft>
            </a:pPr>
            <a:r>
              <a:rPr lang="de-DE" altLang="de-DE" sz="6200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Anforderungen VZH und </a:t>
            </a:r>
            <a:r>
              <a:rPr lang="de-DE" altLang="de-DE" sz="6200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LRV </a:t>
            </a:r>
          </a:p>
          <a:p>
            <a:pPr eaLnBrk="1" hangingPunct="1">
              <a:spcAft>
                <a:spcPts val="1245"/>
              </a:spcAft>
            </a:pPr>
            <a:r>
              <a:rPr lang="de-DE" altLang="de-DE" sz="5073" i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(Stand 20. August 2024)</a:t>
            </a:r>
            <a:endParaRPr lang="de-DE" altLang="de-DE" sz="5073" i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minimale Lagerkapazität</a:t>
            </a:r>
          </a:p>
          <a:p>
            <a:pPr marL="1020047" lvl="1" indent="-322120">
              <a:buFont typeface="Arial" panose="020B0604020202020204" pitchFamily="34" charset="0"/>
              <a:buChar char="•"/>
            </a:pPr>
            <a:r>
              <a:rPr lang="de-CH" sz="5073" dirty="0"/>
              <a:t>Mist: Dauer Alpsaison</a:t>
            </a:r>
          </a:p>
          <a:p>
            <a:pPr marL="1020047" lvl="1" indent="-322120">
              <a:buFont typeface="Arial" panose="020B0604020202020204" pitchFamily="34" charset="0"/>
              <a:buChar char="•"/>
            </a:pPr>
            <a:r>
              <a:rPr lang="de-CH" sz="5073" dirty="0"/>
              <a:t>Gülle: Dauer Aufenthalt, Normalfall 1 x Gülle </a:t>
            </a:r>
            <a:r>
              <a:rPr lang="de-CH" sz="5073" dirty="0"/>
              <a:t>ausbringen → </a:t>
            </a:r>
            <a:r>
              <a:rPr lang="de-CH" sz="5073" dirty="0"/>
              <a:t>bis 50 Tage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mobile Melkstände </a:t>
            </a:r>
          </a:p>
          <a:p>
            <a:pPr marL="1020047" lvl="1" indent="-322120">
              <a:buFont typeface="Arial" panose="020B0604020202020204" pitchFamily="34" charset="0"/>
              <a:buChar char="•"/>
            </a:pPr>
            <a:r>
              <a:rPr lang="de-CH" sz="5073" dirty="0"/>
              <a:t>Standplatz und innerer Wartebereich dicht</a:t>
            </a:r>
          </a:p>
          <a:p>
            <a:pPr marL="1020047" lvl="1" indent="-322120">
              <a:buFont typeface="Arial" panose="020B0604020202020204" pitchFamily="34" charset="0"/>
              <a:buChar char="•"/>
            </a:pPr>
            <a:r>
              <a:rPr lang="de-CH" sz="5073" dirty="0"/>
              <a:t>Entwässerung in Güllegrube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offene Güllelager abgedeckt</a:t>
            </a:r>
          </a:p>
          <a:p>
            <a:pPr eaLnBrk="1" hangingPunct="1">
              <a:spcAft>
                <a:spcPts val="1245"/>
              </a:spcAft>
            </a:pPr>
            <a:endParaRPr lang="de-DE" altLang="de-DE" sz="6764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21750094" y="4620404"/>
            <a:ext cx="16741028" cy="10120598"/>
          </a:xfrm>
          <a:prstGeom prst="rect">
            <a:avLst/>
          </a:prstGeom>
          <a:solidFill>
            <a:srgbClr val="FFFCC9">
              <a:alpha val="49804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xtLst/>
        </p:spPr>
        <p:txBody>
          <a:bodyPr lIns="676357" anchor="t" anchorCtr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45"/>
              </a:spcAft>
            </a:pPr>
            <a:r>
              <a:rPr lang="de-DE" altLang="de-DE" sz="6200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Ausnahmen/Erleichterungen</a:t>
            </a:r>
            <a:endParaRPr lang="de-CH" sz="6200" dirty="0"/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mobile Melkstände (bis 20 Tage und ca. </a:t>
            </a:r>
            <a:r>
              <a:rPr lang="de-CH" sz="6200" dirty="0"/>
              <a:t>40 </a:t>
            </a:r>
            <a:r>
              <a:rPr lang="de-CH" sz="6200" dirty="0"/>
              <a:t>Kühe)</a:t>
            </a:r>
          </a:p>
          <a:p>
            <a:pPr marL="1020047" lvl="1" indent="-322120">
              <a:buFont typeface="Arial" panose="020B0604020202020204" pitchFamily="34" charset="0"/>
              <a:buChar char="•"/>
            </a:pPr>
            <a:r>
              <a:rPr lang="de-CH" sz="5073" dirty="0"/>
              <a:t>Standplatz und innerer Wartebereich mind. </a:t>
            </a:r>
            <a:r>
              <a:rPr lang="de-CH" sz="5073" dirty="0" err="1"/>
              <a:t>Ecoraster</a:t>
            </a:r>
            <a:r>
              <a:rPr lang="de-CH" sz="5073" dirty="0"/>
              <a:t> (Vorgabe Amt für Lebensmittelsicherheit und Tiergesundheit)</a:t>
            </a:r>
          </a:p>
          <a:p>
            <a:pPr marL="1020047" lvl="1" indent="-322120">
              <a:buFont typeface="Arial" panose="020B0604020202020204" pitchFamily="34" charset="0"/>
              <a:buChar char="•"/>
            </a:pPr>
            <a:r>
              <a:rPr lang="de-CH" sz="5073" dirty="0"/>
              <a:t>Entwässerung über Schulter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Lagerdauer bei Gülle mind. 30 Tage, wenn nachvollziehbares Düngekonzept vorliegt 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andere Lösung für Entwässerung Hirtenhütte erfordert Bewilligung vom Amt für Natur und Umwelt</a:t>
            </a:r>
          </a:p>
          <a:p>
            <a:pPr eaLnBrk="1" hangingPunct="1">
              <a:spcAft>
                <a:spcPts val="1245"/>
              </a:spcAft>
            </a:pPr>
            <a:endParaRPr lang="de-DE" altLang="de-DE" sz="6764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14" name="Textfeld 12"/>
          <p:cNvSpPr txBox="1">
            <a:spLocks noChangeArrowheads="1"/>
          </p:cNvSpPr>
          <p:nvPr/>
        </p:nvSpPr>
        <p:spPr bwMode="auto">
          <a:xfrm>
            <a:off x="21750094" y="15155971"/>
            <a:ext cx="16741028" cy="7333508"/>
          </a:xfrm>
          <a:prstGeom prst="rect">
            <a:avLst/>
          </a:prstGeom>
          <a:solidFill>
            <a:srgbClr val="CAFECF">
              <a:alpha val="50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xtLst/>
        </p:spPr>
        <p:txBody>
          <a:bodyPr lIns="743992" anchor="t" anchorCtr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45"/>
              </a:spcAft>
            </a:pPr>
            <a:r>
              <a:rPr lang="de-DE" altLang="de-DE" sz="6200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Investitionsbeiträge</a:t>
            </a:r>
            <a:endParaRPr lang="de-CH" sz="6200" dirty="0"/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Kantonsbeitrag für Abdeckung Güllegrube noch bis 2025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Kantonsbeitrag für Güllelager und Wartebereich</a:t>
            </a:r>
          </a:p>
          <a:p>
            <a:pPr marL="322120" indent="-322120">
              <a:buFont typeface="Arial" panose="020B0604020202020204" pitchFamily="34" charset="0"/>
              <a:buChar char="•"/>
            </a:pPr>
            <a:r>
              <a:rPr lang="de-CH" sz="6200" dirty="0"/>
              <a:t>Bundes- und Kantonsbeitrag gemäss Strukturverbesserungsverordnung bei grösseren Projekten</a:t>
            </a:r>
          </a:p>
          <a:p>
            <a:pPr eaLnBrk="1" hangingPunct="1">
              <a:spcAft>
                <a:spcPts val="1245"/>
              </a:spcAft>
            </a:pPr>
            <a:endParaRPr lang="de-DE" altLang="de-DE" sz="6764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787DF89-F497-4D38-99D5-1783BF6087C3}"/>
              </a:ext>
            </a:extLst>
          </p:cNvPr>
          <p:cNvSpPr txBox="1"/>
          <p:nvPr/>
        </p:nvSpPr>
        <p:spPr>
          <a:xfrm>
            <a:off x="4312642" y="23006887"/>
            <a:ext cx="34178480" cy="218923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lIns="676357" anchor="ctr"/>
          <a:lstStyle/>
          <a:p>
            <a:pPr marL="4958565" indent="-4958565" defTabSz="858987" eaLnBrk="1" hangingPunct="1">
              <a:tabLst>
                <a:tab pos="4958565" algn="l"/>
              </a:tabLst>
            </a:pPr>
            <a:r>
              <a:rPr lang="de-CH" sz="3382" dirty="0">
                <a:solidFill>
                  <a:srgbClr val="000000"/>
                </a:solidFill>
                <a:latin typeface="Arial" charset="0"/>
              </a:rPr>
              <a:t>Gesetzliche </a:t>
            </a:r>
            <a:r>
              <a:rPr lang="de-CH" sz="3382" dirty="0">
                <a:solidFill>
                  <a:srgbClr val="000000"/>
                </a:solidFill>
                <a:latin typeface="Arial" charset="0"/>
              </a:rPr>
              <a:t>Grundlagen:</a:t>
            </a:r>
            <a:r>
              <a:rPr lang="de-CH" sz="3382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de-CH" sz="3382" dirty="0">
                <a:solidFill>
                  <a:srgbClr val="000000"/>
                </a:solidFill>
                <a:latin typeface="Arial" charset="0"/>
              </a:rPr>
              <a:t>Art</a:t>
            </a:r>
            <a:r>
              <a:rPr lang="de-CH" sz="3382" dirty="0">
                <a:solidFill>
                  <a:srgbClr val="000000"/>
                </a:solidFill>
                <a:latin typeface="Arial" charset="0"/>
              </a:rPr>
              <a:t>. 3, 3a, 6, 14 und 15 des Bundesgesetzes über den Schutz der Gewässer (</a:t>
            </a:r>
            <a:r>
              <a:rPr lang="de-CH" sz="3382" dirty="0" err="1">
                <a:solidFill>
                  <a:srgbClr val="000000"/>
                </a:solidFill>
                <a:latin typeface="Arial" charset="0"/>
              </a:rPr>
              <a:t>GSchG</a:t>
            </a:r>
            <a:r>
              <a:rPr lang="de-CH" sz="3382" dirty="0">
                <a:solidFill>
                  <a:srgbClr val="000000"/>
                </a:solidFill>
                <a:latin typeface="Arial" charset="0"/>
              </a:rPr>
              <a:t>; SR 814.20</a:t>
            </a:r>
            <a:r>
              <a:rPr lang="de-CH" sz="3382" dirty="0">
                <a:solidFill>
                  <a:srgbClr val="000000"/>
                </a:solidFill>
                <a:latin typeface="Arial" charset="0"/>
              </a:rPr>
              <a:t>) → Verursacherprinzip, Eigenverantwortung, betrifft alle Betriebe mit Nutztierhaltung</a:t>
            </a:r>
          </a:p>
          <a:p>
            <a:pPr marL="4958565" indent="-4958565" defTabSz="858987" eaLnBrk="1" hangingPunct="1">
              <a:tabLst>
                <a:tab pos="4958565" algn="l"/>
              </a:tabLst>
            </a:pPr>
            <a:r>
              <a:rPr lang="de-CH" sz="3382" dirty="0">
                <a:solidFill>
                  <a:srgbClr val="000000"/>
                </a:solidFill>
                <a:latin typeface="Arial" charset="0"/>
              </a:rPr>
              <a:t>	Vollzugshilfe Gewässerschutz in der Landwirtschaft Graubünden (VZH)</a:t>
            </a:r>
          </a:p>
          <a:p>
            <a:pPr marL="4958565" indent="-4958565" defTabSz="858987" eaLnBrk="1" hangingPunct="1">
              <a:tabLst>
                <a:tab pos="4958565" algn="l"/>
              </a:tabLst>
            </a:pPr>
            <a:r>
              <a:rPr lang="de-CH" sz="3382" dirty="0">
                <a:solidFill>
                  <a:srgbClr val="000000"/>
                </a:solidFill>
                <a:latin typeface="Arial" charset="0"/>
              </a:rPr>
              <a:t>	Art. 3 und Anhang 2, Ziff. 551 der Luftreinhalte-Verordnung (LRV; SR 814.318.142.1)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071" y="26107371"/>
            <a:ext cx="14248833" cy="12850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29A5F8A6-492A-4CBB-97A4-6653B1542D01}" vid="{F7ADF168-51B5-4A24-ACA0-D0A09B4726E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18F106D271A44E81171D3A3236A0BA" ma:contentTypeVersion="1" ma:contentTypeDescription="Ein neues Dokument erstellen." ma:contentTypeScope="" ma:versionID="7340c21b84e27a9fdee0b4735278acf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a59a4c3cf7d080813fab7205a7a12f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F33135-19BE-44D4-AA42-816E276A44A1}"/>
</file>

<file path=customXml/itemProps2.xml><?xml version="1.0" encoding="utf-8"?>
<ds:datastoreItem xmlns:ds="http://schemas.openxmlformats.org/officeDocument/2006/customXml" ds:itemID="{4932C99C-5EFD-493E-8557-1CFEB7C7D9E2}"/>
</file>

<file path=customXml/itemProps3.xml><?xml version="1.0" encoding="utf-8"?>
<ds:datastoreItem xmlns:ds="http://schemas.openxmlformats.org/officeDocument/2006/customXml" ds:itemID="{F5EB3478-D287-47DD-9C3A-94BCB0E62476}"/>
</file>

<file path=docProps/app.xml><?xml version="1.0" encoding="utf-8"?>
<Properties xmlns="http://schemas.openxmlformats.org/officeDocument/2006/extended-properties" xmlns:vt="http://schemas.openxmlformats.org/officeDocument/2006/docPropsVTypes">
  <Template>Vorlage Poster Themenposten_quer neu</Template>
  <TotalTime>0</TotalTime>
  <Words>224</Words>
  <Application>Microsoft Office PowerPoint</Application>
  <PresentationFormat>Benutzerdefiniert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Circular graubuenden</vt:lpstr>
      <vt:lpstr>TheMixB W7 Bold</vt:lpstr>
      <vt:lpstr>Office</vt:lpstr>
      <vt:lpstr>PowerPoint-Präsentation</vt:lpstr>
    </vt:vector>
  </TitlesOfParts>
  <Company>Kantonale Verwaltung Graubünden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Roth Martin</dc:creator>
  <cp:lastModifiedBy>Roth Martin</cp:lastModifiedBy>
  <cp:revision>6</cp:revision>
  <dcterms:created xsi:type="dcterms:W3CDTF">2024-08-09T07:09:47Z</dcterms:created>
  <dcterms:modified xsi:type="dcterms:W3CDTF">2024-08-27T13:37:49Z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0x0101005418F106D271A44E81171D3A3236A0BA</vt:lpwstr>
  </property>
</Properties>
</file>